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82" r:id="rId3"/>
    <p:sldId id="290" r:id="rId4"/>
    <p:sldId id="271" r:id="rId5"/>
    <p:sldId id="264" r:id="rId6"/>
    <p:sldId id="270" r:id="rId7"/>
    <p:sldId id="283" r:id="rId8"/>
    <p:sldId id="280" r:id="rId9"/>
    <p:sldId id="284" r:id="rId10"/>
    <p:sldId id="285" r:id="rId11"/>
    <p:sldId id="272" r:id="rId12"/>
    <p:sldId id="257" r:id="rId13"/>
    <p:sldId id="287" r:id="rId14"/>
    <p:sldId id="288" r:id="rId15"/>
    <p:sldId id="289" r:id="rId16"/>
    <p:sldId id="291" r:id="rId17"/>
    <p:sldId id="26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66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935791-AA19-4F7E-B659-8FD6015CA5B4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788DE8-63AF-4EF6-9A98-8913ADDDF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847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88DE8-63AF-4EF6-9A98-8913ADDDF11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86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88DE8-63AF-4EF6-9A98-8913ADDDF11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86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slide is the evaluation of the previous two rules of the subject-verb-agreement.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88DE8-63AF-4EF6-9A98-8913ADDDF11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354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88DE8-63AF-4EF6-9A98-8913ADDDF11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86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</a:t>
            </a:r>
            <a:r>
              <a:rPr lang="en-US" baseline="0" dirty="0" smtClean="0"/>
              <a:t> slide is the evaluation of the previous rule of the subject-verb-agreement in slide no. 9.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88DE8-63AF-4EF6-9A98-8913ADDDF11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3350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</a:t>
            </a:r>
            <a:r>
              <a:rPr lang="en-US" baseline="0" dirty="0" smtClean="0"/>
              <a:t> slide is the evaluation of the previous two rules of the subject-verb-agreement in slide no 11 and 12.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88DE8-63AF-4EF6-9A98-8913ADDDF11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4523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</a:t>
            </a:r>
            <a:r>
              <a:rPr lang="en-US" baseline="0" dirty="0" smtClean="0"/>
              <a:t> slide is the evaluation of the previous all rules of the subject-verb-agreement in this lesson.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88DE8-63AF-4EF6-9A98-8913ADDDF11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390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028" y="5410200"/>
            <a:ext cx="1926772" cy="1447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2534891" y="228600"/>
            <a:ext cx="74892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905"/>
                <a:pattFill prst="pct90">
                  <a:fgClr>
                    <a:srgbClr val="E7318C"/>
                  </a:fgClr>
                  <a:bgClr>
                    <a:schemeClr val="bg1"/>
                  </a:bgClr>
                </a:patt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</a:t>
            </a:r>
            <a:endParaRPr lang="en-US" sz="6600" b="1" cap="none" spc="0" dirty="0">
              <a:ln w="1905"/>
              <a:pattFill prst="pct90">
                <a:fgClr>
                  <a:srgbClr val="E7318C"/>
                </a:fgClr>
                <a:bgClr>
                  <a:schemeClr val="bg1"/>
                </a:bgClr>
              </a:patt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04358" y="229850"/>
            <a:ext cx="74892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905"/>
                <a:pattFill prst="pct90">
                  <a:fgClr>
                    <a:srgbClr val="E7318C"/>
                  </a:fgClr>
                  <a:bgClr>
                    <a:schemeClr val="bg1"/>
                  </a:bgClr>
                </a:patt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</a:t>
            </a:r>
            <a:endParaRPr lang="en-US" sz="6600" b="1" cap="none" spc="0" dirty="0">
              <a:ln w="1905"/>
              <a:pattFill prst="pct90">
                <a:fgClr>
                  <a:srgbClr val="E7318C"/>
                </a:fgClr>
                <a:bgClr>
                  <a:schemeClr val="bg1"/>
                </a:bgClr>
              </a:patt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12166" y="228600"/>
            <a:ext cx="103105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905"/>
                <a:pattFill prst="pct90">
                  <a:fgClr>
                    <a:srgbClr val="E7318C"/>
                  </a:fgClr>
                  <a:bgClr>
                    <a:schemeClr val="bg1"/>
                  </a:bgClr>
                </a:patt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</a:t>
            </a:r>
            <a:endParaRPr lang="en-US" sz="6600" b="1" cap="none" spc="0" dirty="0">
              <a:ln w="1905"/>
              <a:pattFill prst="pct90">
                <a:fgClr>
                  <a:srgbClr val="E7318C"/>
                </a:fgClr>
                <a:bgClr>
                  <a:schemeClr val="bg1"/>
                </a:bgClr>
              </a:patt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95463" y="228600"/>
            <a:ext cx="98296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905"/>
                <a:pattFill prst="pct90">
                  <a:fgClr>
                    <a:srgbClr val="E7318C"/>
                  </a:fgClr>
                  <a:bgClr>
                    <a:schemeClr val="bg1"/>
                  </a:bgClr>
                </a:patt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</a:t>
            </a:r>
            <a:endParaRPr lang="en-US" sz="6600" b="1" cap="none" spc="0" dirty="0">
              <a:ln w="1905"/>
              <a:pattFill prst="pct90">
                <a:fgClr>
                  <a:srgbClr val="E7318C"/>
                </a:fgClr>
                <a:bgClr>
                  <a:schemeClr val="bg1"/>
                </a:bgClr>
              </a:patt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19298" y="229850"/>
            <a:ext cx="84350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905"/>
                <a:pattFill prst="pct90">
                  <a:fgClr>
                    <a:srgbClr val="E7318C"/>
                  </a:fgClr>
                  <a:bgClr>
                    <a:schemeClr val="bg1"/>
                  </a:bgClr>
                </a:patt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</a:t>
            </a:r>
            <a:endParaRPr lang="en-US" sz="6600" b="1" cap="none" spc="0" dirty="0">
              <a:ln w="1905"/>
              <a:pattFill prst="pct90">
                <a:fgClr>
                  <a:srgbClr val="E7318C"/>
                </a:fgClr>
                <a:bgClr>
                  <a:schemeClr val="bg1"/>
                </a:bgClr>
              </a:patt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51188" y="229850"/>
            <a:ext cx="79541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905"/>
                <a:pattFill prst="pct90">
                  <a:fgClr>
                    <a:srgbClr val="E7318C"/>
                  </a:fgClr>
                  <a:bgClr>
                    <a:schemeClr val="bg1"/>
                  </a:bgClr>
                </a:patt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</a:t>
            </a:r>
            <a:endParaRPr lang="en-US" sz="6600" b="1" cap="none" spc="0" dirty="0">
              <a:ln w="1905"/>
              <a:pattFill prst="pct90">
                <a:fgClr>
                  <a:srgbClr val="E7318C"/>
                </a:fgClr>
                <a:bgClr>
                  <a:schemeClr val="bg1"/>
                </a:bgClr>
              </a:patt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63891" y="228600"/>
            <a:ext cx="74892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905"/>
                <a:pattFill prst="pct90">
                  <a:fgClr>
                    <a:srgbClr val="E7318C"/>
                  </a:fgClr>
                  <a:bgClr>
                    <a:schemeClr val="bg1"/>
                  </a:bgClr>
                </a:patt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</a:t>
            </a:r>
            <a:endParaRPr lang="en-US" sz="6600" b="1" cap="none" spc="0" dirty="0">
              <a:ln w="1905"/>
              <a:pattFill prst="pct90">
                <a:fgClr>
                  <a:srgbClr val="E7318C"/>
                </a:fgClr>
                <a:bgClr>
                  <a:schemeClr val="bg1"/>
                </a:bgClr>
              </a:patt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-1188283" y="2931328"/>
            <a:ext cx="6522283" cy="2555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b="1" i="1" kern="0" dirty="0">
                <a:solidFill>
                  <a:sysClr val="windowText" lastClr="000000"/>
                </a:solidFill>
              </a:rPr>
              <a:t> </a:t>
            </a:r>
            <a:r>
              <a:rPr lang="en-US" sz="2400" b="1" i="1" kern="0" dirty="0" smtClean="0">
                <a:solidFill>
                  <a:sysClr val="windowText" lastClr="000000"/>
                </a:solidFill>
              </a:rPr>
              <a:t>    ROUFUN NAHAR</a:t>
            </a:r>
          </a:p>
          <a:p>
            <a:pPr algn="ctr">
              <a:defRPr/>
            </a:pPr>
            <a:r>
              <a:rPr lang="en-US" sz="2400" b="1" i="1" kern="0" dirty="0" smtClean="0">
                <a:solidFill>
                  <a:sysClr val="windowText" lastClr="000000"/>
                </a:solidFill>
              </a:rPr>
              <a:t>                  ASSISTANT TEACHER ( ENGLISH)</a:t>
            </a:r>
          </a:p>
          <a:p>
            <a:pPr lvl="0" algn="ctr">
              <a:defRPr/>
            </a:pPr>
            <a:r>
              <a:rPr lang="en-US" sz="2400" b="1" i="1" kern="0" dirty="0" smtClean="0">
                <a:solidFill>
                  <a:sysClr val="windowText" lastClr="000000"/>
                </a:solidFill>
              </a:rPr>
              <a:t>               MAZIDA GOVT. HIGH SCHOOL</a:t>
            </a:r>
          </a:p>
          <a:p>
            <a:pPr lvl="0" algn="ctr">
              <a:defRPr/>
            </a:pPr>
            <a:r>
              <a:rPr lang="en-US" sz="2400" b="1" i="1" kern="0" dirty="0" smtClean="0">
                <a:solidFill>
                  <a:sysClr val="windowText" lastClr="000000"/>
                </a:solidFill>
              </a:rPr>
              <a:t>       TONGI, GAZIPUR</a:t>
            </a:r>
            <a:endParaRPr lang="en-US" sz="2400" b="1" i="1" kern="0" dirty="0">
              <a:solidFill>
                <a:sysClr val="windowText" lastClr="0000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378" y="2169329"/>
            <a:ext cx="1334774" cy="133477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5562600" y="2438400"/>
            <a:ext cx="32273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CLASS:      </a:t>
            </a:r>
            <a:r>
              <a:rPr lang="en-US" sz="2400" b="1" i="1" kern="0" noProof="0" dirty="0" smtClean="0">
                <a:solidFill>
                  <a:srgbClr val="0070C0"/>
                </a:solidFill>
              </a:rPr>
              <a:t>SEVEN/EIGHT</a:t>
            </a:r>
            <a:endParaRPr kumimoji="0" lang="en-US" sz="2400" b="1" i="1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SUBJECT:   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ENGLISH </a:t>
            </a:r>
            <a:r>
              <a:rPr lang="en-US" sz="2400" b="1" i="1" kern="0" noProof="0" dirty="0" smtClean="0">
                <a:solidFill>
                  <a:srgbClr val="0070C0"/>
                </a:solidFill>
              </a:rPr>
              <a:t>SECOND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PAPER</a:t>
            </a:r>
          </a:p>
          <a:p>
            <a:pPr lvl="0">
              <a:defRPr/>
            </a:pPr>
            <a:r>
              <a:rPr lang="en-US" sz="2400" b="1" i="1" kern="0" dirty="0" smtClean="0">
                <a:solidFill>
                  <a:sysClr val="windowText" lastClr="000000"/>
                </a:solidFill>
              </a:rPr>
              <a:t>TOPIC:   </a:t>
            </a:r>
            <a:r>
              <a:rPr lang="en-US" sz="2400" b="1" i="1" kern="0" dirty="0" smtClean="0">
                <a:solidFill>
                  <a:srgbClr val="0070C0"/>
                </a:solidFill>
              </a:rPr>
              <a:t>RIGHT FORMS OF VERBS (SUBJECT VERB AGREEMENT)</a:t>
            </a:r>
            <a:endParaRPr kumimoji="0" lang="en-US" sz="2400" b="1" i="1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95400" y="1320225"/>
            <a:ext cx="48768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 smtClean="0">
                <a:ln w="1905"/>
                <a:gradFill>
                  <a:gsLst>
                    <a:gs pos="0">
                      <a:srgbClr val="FEA022">
                        <a:shade val="20000"/>
                        <a:satMod val="200000"/>
                      </a:srgbClr>
                    </a:gs>
                    <a:gs pos="78000">
                      <a:srgbClr val="FEA022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EA022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INTRODUCTION</a:t>
            </a:r>
            <a:endParaRPr kumimoji="0" lang="en-US" sz="3200" b="1" i="0" u="none" strike="noStrike" kern="0" cap="none" spc="0" normalizeH="0" baseline="0" noProof="0" dirty="0">
              <a:ln w="1905"/>
              <a:gradFill>
                <a:gsLst>
                  <a:gs pos="0">
                    <a:srgbClr val="FEA022">
                      <a:shade val="20000"/>
                      <a:satMod val="200000"/>
                    </a:srgbClr>
                  </a:gs>
                  <a:gs pos="78000">
                    <a:srgbClr val="FEA022">
                      <a:tint val="90000"/>
                      <a:shade val="89000"/>
                      <a:satMod val="220000"/>
                    </a:srgbClr>
                  </a:gs>
                  <a:gs pos="100000">
                    <a:srgbClr val="FEA022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334000" y="2667000"/>
            <a:ext cx="0" cy="2590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217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9" grpId="0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37175" y="1771471"/>
            <a:ext cx="58544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1. The mangoes of Rajshahi ____ (</a:t>
            </a:r>
            <a:r>
              <a:rPr lang="en-US" sz="3600" b="1" i="1" dirty="0" smtClean="0">
                <a:solidFill>
                  <a:srgbClr val="C00000"/>
                </a:solidFill>
              </a:rPr>
              <a:t>be</a:t>
            </a:r>
            <a:r>
              <a:rPr lang="en-US" sz="3600" b="1" i="1" dirty="0" smtClean="0"/>
              <a:t>)</a:t>
            </a:r>
            <a:r>
              <a:rPr lang="en-US" sz="3600" b="1" dirty="0" smtClean="0"/>
              <a:t> famous.</a:t>
            </a:r>
            <a:endParaRPr lang="en-US" sz="3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15" y="1613817"/>
            <a:ext cx="2571652" cy="158658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15" y="3992759"/>
            <a:ext cx="2571652" cy="196302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228600" y="228600"/>
            <a:ext cx="8816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 Give the answers using right forms of verbs.</a:t>
            </a:r>
            <a:endParaRPr lang="en-US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51030" y="4286071"/>
            <a:ext cx="58405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2. The quality of  the </a:t>
            </a:r>
            <a:r>
              <a:rPr lang="en-US" sz="3600" b="1" dirty="0"/>
              <a:t>lychees ____ (</a:t>
            </a:r>
            <a:r>
              <a:rPr lang="en-US" sz="3600" b="1" i="1" dirty="0">
                <a:solidFill>
                  <a:srgbClr val="C00000"/>
                </a:solidFill>
              </a:rPr>
              <a:t>be</a:t>
            </a:r>
            <a:r>
              <a:rPr lang="en-US" sz="3600" b="1" i="1" dirty="0"/>
              <a:t>)</a:t>
            </a:r>
            <a:r>
              <a:rPr lang="en-US" sz="3600" b="1" dirty="0" smtClean="0"/>
              <a:t> good.</a:t>
            </a:r>
            <a:endParaRPr lang="en-US" sz="3600" b="1" dirty="0"/>
          </a:p>
        </p:txBody>
      </p:sp>
      <p:sp>
        <p:nvSpPr>
          <p:cNvPr id="11" name="Rectangle 10"/>
          <p:cNvSpPr/>
          <p:nvPr/>
        </p:nvSpPr>
        <p:spPr>
          <a:xfrm>
            <a:off x="3048000" y="2362200"/>
            <a:ext cx="1905000" cy="609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0" y="4876800"/>
            <a:ext cx="1905000" cy="609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60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6" r="6596"/>
          <a:stretch/>
        </p:blipFill>
        <p:spPr>
          <a:xfrm>
            <a:off x="270161" y="809427"/>
            <a:ext cx="2992581" cy="20167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3482359" y="1016740"/>
            <a:ext cx="54181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1. Ratan and Rabi</a:t>
            </a:r>
            <a:r>
              <a:rPr lang="en-US" sz="3600" b="1" i="1" dirty="0" smtClean="0">
                <a:solidFill>
                  <a:srgbClr val="C00000"/>
                </a:solidFill>
              </a:rPr>
              <a:t> likes/like </a:t>
            </a:r>
            <a:r>
              <a:rPr lang="en-US" sz="3600" b="1" dirty="0" smtClean="0"/>
              <a:t>to fly kite.</a:t>
            </a:r>
            <a:endParaRPr lang="en-US" sz="3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482359" y="2893874"/>
            <a:ext cx="55636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2. Bipasha and Natasha</a:t>
            </a:r>
            <a:r>
              <a:rPr lang="en-US" sz="3600" b="1" i="1" dirty="0" smtClean="0">
                <a:solidFill>
                  <a:srgbClr val="C00000"/>
                </a:solidFill>
              </a:rPr>
              <a:t> is/are </a:t>
            </a:r>
            <a:r>
              <a:rPr lang="en-US" sz="3600" b="1" dirty="0" smtClean="0"/>
              <a:t>two daughters of Abul Hayat.</a:t>
            </a:r>
            <a:endParaRPr lang="en-US" sz="3600" b="1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5105400" y="1561486"/>
            <a:ext cx="91440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" b="34755"/>
          <a:stretch/>
        </p:blipFill>
        <p:spPr>
          <a:xfrm>
            <a:off x="270162" y="2902363"/>
            <a:ext cx="2992581" cy="195587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040822" y="39469"/>
            <a:ext cx="7188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Can you choose the correct verb?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7010400" y="1403840"/>
            <a:ext cx="76200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Freeform 9"/>
          <p:cNvSpPr/>
          <p:nvPr/>
        </p:nvSpPr>
        <p:spPr>
          <a:xfrm>
            <a:off x="8305800" y="762000"/>
            <a:ext cx="415636" cy="424829"/>
          </a:xfrm>
          <a:custGeom>
            <a:avLst/>
            <a:gdLst>
              <a:gd name="connsiteX0" fmla="*/ 0 w 415636"/>
              <a:gd name="connsiteY0" fmla="*/ 286283 h 424829"/>
              <a:gd name="connsiteX1" fmla="*/ 263236 w 415636"/>
              <a:gd name="connsiteY1" fmla="*/ 424829 h 424829"/>
              <a:gd name="connsiteX2" fmla="*/ 263236 w 415636"/>
              <a:gd name="connsiteY2" fmla="*/ 424829 h 424829"/>
              <a:gd name="connsiteX3" fmla="*/ 401781 w 415636"/>
              <a:gd name="connsiteY3" fmla="*/ 23047 h 424829"/>
              <a:gd name="connsiteX4" fmla="*/ 401781 w 415636"/>
              <a:gd name="connsiteY4" fmla="*/ 50756 h 424829"/>
              <a:gd name="connsiteX5" fmla="*/ 415636 w 415636"/>
              <a:gd name="connsiteY5" fmla="*/ 64611 h 424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636" h="424829">
                <a:moveTo>
                  <a:pt x="0" y="286283"/>
                </a:moveTo>
                <a:lnTo>
                  <a:pt x="263236" y="424829"/>
                </a:lnTo>
                <a:lnTo>
                  <a:pt x="263236" y="424829"/>
                </a:lnTo>
                <a:cubicBezTo>
                  <a:pt x="286327" y="357866"/>
                  <a:pt x="378690" y="85392"/>
                  <a:pt x="401781" y="23047"/>
                </a:cubicBezTo>
                <a:cubicBezTo>
                  <a:pt x="424872" y="-39298"/>
                  <a:pt x="399472" y="43829"/>
                  <a:pt x="401781" y="50756"/>
                </a:cubicBezTo>
                <a:cubicBezTo>
                  <a:pt x="404090" y="57683"/>
                  <a:pt x="409863" y="61147"/>
                  <a:pt x="415636" y="64611"/>
                </a:cubicBezTo>
              </a:path>
            </a:pathLst>
          </a:cu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3605643" y="3776937"/>
            <a:ext cx="34290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5" name="Freeform 14"/>
          <p:cNvSpPr/>
          <p:nvPr/>
        </p:nvSpPr>
        <p:spPr>
          <a:xfrm>
            <a:off x="4114800" y="3243537"/>
            <a:ext cx="415636" cy="424829"/>
          </a:xfrm>
          <a:custGeom>
            <a:avLst/>
            <a:gdLst>
              <a:gd name="connsiteX0" fmla="*/ 0 w 415636"/>
              <a:gd name="connsiteY0" fmla="*/ 286283 h 424829"/>
              <a:gd name="connsiteX1" fmla="*/ 263236 w 415636"/>
              <a:gd name="connsiteY1" fmla="*/ 424829 h 424829"/>
              <a:gd name="connsiteX2" fmla="*/ 263236 w 415636"/>
              <a:gd name="connsiteY2" fmla="*/ 424829 h 424829"/>
              <a:gd name="connsiteX3" fmla="*/ 401781 w 415636"/>
              <a:gd name="connsiteY3" fmla="*/ 23047 h 424829"/>
              <a:gd name="connsiteX4" fmla="*/ 401781 w 415636"/>
              <a:gd name="connsiteY4" fmla="*/ 50756 h 424829"/>
              <a:gd name="connsiteX5" fmla="*/ 415636 w 415636"/>
              <a:gd name="connsiteY5" fmla="*/ 64611 h 424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636" h="424829">
                <a:moveTo>
                  <a:pt x="0" y="286283"/>
                </a:moveTo>
                <a:lnTo>
                  <a:pt x="263236" y="424829"/>
                </a:lnTo>
                <a:lnTo>
                  <a:pt x="263236" y="424829"/>
                </a:lnTo>
                <a:cubicBezTo>
                  <a:pt x="286327" y="357866"/>
                  <a:pt x="378690" y="85392"/>
                  <a:pt x="401781" y="23047"/>
                </a:cubicBezTo>
                <a:cubicBezTo>
                  <a:pt x="424872" y="-39298"/>
                  <a:pt x="399472" y="43829"/>
                  <a:pt x="401781" y="50756"/>
                </a:cubicBezTo>
                <a:cubicBezTo>
                  <a:pt x="404090" y="57683"/>
                  <a:pt x="409863" y="61147"/>
                  <a:pt x="415636" y="64611"/>
                </a:cubicBezTo>
              </a:path>
            </a:pathLst>
          </a:cu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5562600" y="3472137"/>
            <a:ext cx="91440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17762" y="4953000"/>
            <a:ext cx="90262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in the subject more than one</a:t>
            </a:r>
            <a:r>
              <a:rPr lang="bn-BD" sz="3200" b="1" dirty="0" smtClean="0">
                <a:latin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nouns or</a:t>
            </a:r>
            <a:r>
              <a:rPr lang="bn-BD" sz="3200" b="1" dirty="0" smtClean="0">
                <a:latin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pronouns are connected with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and if they  point out different persons or things, the</a:t>
            </a:r>
            <a:r>
              <a:rPr lang="bn-BD" sz="3200" b="1" dirty="0" smtClean="0">
                <a:latin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verb will be plural.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44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0" grpId="0" animBg="1"/>
      <p:bldP spid="15" grpId="0" animBg="1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124200" y="1016740"/>
            <a:ext cx="56616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Slow and steady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wins/win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race.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37985" y="3166466"/>
            <a:ext cx="55636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Bread and Butter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is/are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my favourite food.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3733800" y="1616904"/>
            <a:ext cx="3048000" cy="1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1" y="2819782"/>
            <a:ext cx="2570020" cy="18936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040822" y="39469"/>
            <a:ext cx="7188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Can you choose the correct verb?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7848600" y="1403840"/>
            <a:ext cx="76200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Freeform 9"/>
          <p:cNvSpPr/>
          <p:nvPr/>
        </p:nvSpPr>
        <p:spPr>
          <a:xfrm>
            <a:off x="7162800" y="804325"/>
            <a:ext cx="415636" cy="424829"/>
          </a:xfrm>
          <a:custGeom>
            <a:avLst/>
            <a:gdLst>
              <a:gd name="connsiteX0" fmla="*/ 0 w 415636"/>
              <a:gd name="connsiteY0" fmla="*/ 286283 h 424829"/>
              <a:gd name="connsiteX1" fmla="*/ 263236 w 415636"/>
              <a:gd name="connsiteY1" fmla="*/ 424829 h 424829"/>
              <a:gd name="connsiteX2" fmla="*/ 263236 w 415636"/>
              <a:gd name="connsiteY2" fmla="*/ 424829 h 424829"/>
              <a:gd name="connsiteX3" fmla="*/ 401781 w 415636"/>
              <a:gd name="connsiteY3" fmla="*/ 23047 h 424829"/>
              <a:gd name="connsiteX4" fmla="*/ 401781 w 415636"/>
              <a:gd name="connsiteY4" fmla="*/ 50756 h 424829"/>
              <a:gd name="connsiteX5" fmla="*/ 415636 w 415636"/>
              <a:gd name="connsiteY5" fmla="*/ 64611 h 424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636" h="424829">
                <a:moveTo>
                  <a:pt x="0" y="286283"/>
                </a:moveTo>
                <a:lnTo>
                  <a:pt x="263236" y="424829"/>
                </a:lnTo>
                <a:lnTo>
                  <a:pt x="263236" y="424829"/>
                </a:lnTo>
                <a:cubicBezTo>
                  <a:pt x="286327" y="357866"/>
                  <a:pt x="378690" y="85392"/>
                  <a:pt x="401781" y="23047"/>
                </a:cubicBezTo>
                <a:cubicBezTo>
                  <a:pt x="424872" y="-39298"/>
                  <a:pt x="399472" y="43829"/>
                  <a:pt x="401781" y="50756"/>
                </a:cubicBezTo>
                <a:cubicBezTo>
                  <a:pt x="404090" y="57683"/>
                  <a:pt x="409863" y="61147"/>
                  <a:pt x="415636" y="64611"/>
                </a:cubicBezTo>
              </a:path>
            </a:pathLst>
          </a:cu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7620000" y="3505200"/>
            <a:ext cx="55245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5" name="Freeform 14"/>
          <p:cNvSpPr/>
          <p:nvPr/>
        </p:nvSpPr>
        <p:spPr>
          <a:xfrm>
            <a:off x="7121236" y="2954051"/>
            <a:ext cx="415636" cy="424829"/>
          </a:xfrm>
          <a:custGeom>
            <a:avLst/>
            <a:gdLst>
              <a:gd name="connsiteX0" fmla="*/ 0 w 415636"/>
              <a:gd name="connsiteY0" fmla="*/ 286283 h 424829"/>
              <a:gd name="connsiteX1" fmla="*/ 263236 w 415636"/>
              <a:gd name="connsiteY1" fmla="*/ 424829 h 424829"/>
              <a:gd name="connsiteX2" fmla="*/ 263236 w 415636"/>
              <a:gd name="connsiteY2" fmla="*/ 424829 h 424829"/>
              <a:gd name="connsiteX3" fmla="*/ 401781 w 415636"/>
              <a:gd name="connsiteY3" fmla="*/ 23047 h 424829"/>
              <a:gd name="connsiteX4" fmla="*/ 401781 w 415636"/>
              <a:gd name="connsiteY4" fmla="*/ 50756 h 424829"/>
              <a:gd name="connsiteX5" fmla="*/ 415636 w 415636"/>
              <a:gd name="connsiteY5" fmla="*/ 64611 h 424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636" h="424829">
                <a:moveTo>
                  <a:pt x="0" y="286283"/>
                </a:moveTo>
                <a:lnTo>
                  <a:pt x="263236" y="424829"/>
                </a:lnTo>
                <a:lnTo>
                  <a:pt x="263236" y="424829"/>
                </a:lnTo>
                <a:cubicBezTo>
                  <a:pt x="286327" y="357866"/>
                  <a:pt x="378690" y="85392"/>
                  <a:pt x="401781" y="23047"/>
                </a:cubicBezTo>
                <a:cubicBezTo>
                  <a:pt x="424872" y="-39298"/>
                  <a:pt x="399472" y="43829"/>
                  <a:pt x="401781" y="50756"/>
                </a:cubicBezTo>
                <a:cubicBezTo>
                  <a:pt x="404090" y="57683"/>
                  <a:pt x="409863" y="61147"/>
                  <a:pt x="415636" y="64611"/>
                </a:cubicBezTo>
              </a:path>
            </a:pathLst>
          </a:cu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3733800" y="3750098"/>
            <a:ext cx="3429000" cy="16533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17762" y="4724400"/>
            <a:ext cx="887383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in the subject more than one</a:t>
            </a:r>
            <a:r>
              <a:rPr lang="bn-BD" sz="3200" b="1" dirty="0" smtClean="0">
                <a:latin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nouns are connected with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and if they point out one person or one thing or one idea, the</a:t>
            </a:r>
            <a:r>
              <a:rPr lang="bn-BD" sz="3200" b="1" dirty="0" smtClean="0">
                <a:latin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verb will be singular.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1" y="740569"/>
            <a:ext cx="2570020" cy="196055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8436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0" grpId="0" animBg="1"/>
      <p:bldP spid="15" grpId="0" animBg="1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37175" y="1771471"/>
            <a:ext cx="58544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1. Gold and silver ____ (</a:t>
            </a:r>
            <a:r>
              <a:rPr lang="en-US" sz="3600" b="1" i="1" dirty="0">
                <a:solidFill>
                  <a:srgbClr val="C00000"/>
                </a:solidFill>
              </a:rPr>
              <a:t>be</a:t>
            </a:r>
            <a:r>
              <a:rPr lang="en-US" sz="3600" b="1" i="1" dirty="0"/>
              <a:t>)</a:t>
            </a:r>
            <a:r>
              <a:rPr lang="en-US" sz="3600" b="1" dirty="0"/>
              <a:t> precious metals.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95" y="1613817"/>
            <a:ext cx="2365092" cy="158658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15" y="4267068"/>
            <a:ext cx="2571652" cy="141440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228600" y="228600"/>
            <a:ext cx="8816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 Give the answers using right forms of verbs.</a:t>
            </a:r>
            <a:endParaRPr lang="en-US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200400" y="4286071"/>
            <a:ext cx="58405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2. Rice and curry ____ (</a:t>
            </a:r>
            <a:r>
              <a:rPr lang="en-US" sz="3600" b="1" i="1" dirty="0">
                <a:solidFill>
                  <a:srgbClr val="C00000"/>
                </a:solidFill>
              </a:rPr>
              <a:t>be</a:t>
            </a:r>
            <a:r>
              <a:rPr lang="en-US" sz="3600" b="1" i="1" dirty="0"/>
              <a:t>)</a:t>
            </a:r>
            <a:r>
              <a:rPr lang="en-US" sz="3600" b="1" dirty="0"/>
              <a:t> my only food.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477000" y="1811363"/>
            <a:ext cx="1905000" cy="609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77000" y="4364672"/>
            <a:ext cx="1981200" cy="609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37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342382"/>
            <a:ext cx="50579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1. The scenery _______ nice.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25010" y="4332982"/>
            <a:ext cx="87497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3. The women in the field  _______ hard everyday.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4866382"/>
            <a:ext cx="85853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4. Banu and Ranu ______</a:t>
            </a:r>
            <a:r>
              <a:rPr lang="en-US" sz="3200" b="1" i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smtClean="0"/>
              <a:t>to the field early in the morning.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52400" y="76200"/>
            <a:ext cx="89223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Choose the correct verbs and fill the gaps with right forms of verbs.(Pair/Group work)</a:t>
            </a:r>
            <a:endParaRPr lang="en-US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" r="5704" b="21760"/>
          <a:stretch/>
        </p:blipFill>
        <p:spPr>
          <a:xfrm>
            <a:off x="304800" y="1029508"/>
            <a:ext cx="4072387" cy="20946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304800" y="3799582"/>
            <a:ext cx="52674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2</a:t>
            </a:r>
            <a:r>
              <a:rPr lang="en-US" sz="3200" b="1" dirty="0" smtClean="0"/>
              <a:t>. The plants ________ green.</a:t>
            </a:r>
            <a:endParaRPr lang="en-US" sz="3200" b="1" dirty="0"/>
          </a:p>
        </p:txBody>
      </p:sp>
      <p:sp>
        <p:nvSpPr>
          <p:cNvPr id="6" name="Rectangle 5"/>
          <p:cNvSpPr/>
          <p:nvPr/>
        </p:nvSpPr>
        <p:spPr>
          <a:xfrm>
            <a:off x="5362788" y="1143000"/>
            <a:ext cx="32766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397424" y="1174981"/>
            <a:ext cx="1133688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172200" y="1905000"/>
            <a:ext cx="1490556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178216" y="1143000"/>
            <a:ext cx="958908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013396" y="3201181"/>
            <a:ext cx="1133688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833794" y="3657600"/>
            <a:ext cx="1133688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826926" y="4233345"/>
            <a:ext cx="1490556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534617" y="4648200"/>
            <a:ext cx="958908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18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14" grpId="0"/>
      <p:bldP spid="25" grpId="0"/>
      <p:bldP spid="26" grpId="0"/>
      <p:bldP spid="27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2819400"/>
            <a:ext cx="7924800" cy="3046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the editors panel: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Ranjit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Poddar,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Associate Professor (English) TTC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Dhaka,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Md. Jahangir Hasan (English), Assistant Professor TTC, Rangpur and Urmila Khaled Assistant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Professor (English) TTC,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Dhaka.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Their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direction, valuable suggestions and intensive supervision have enriched the model contents.</a:t>
            </a: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53988" y="726141"/>
            <a:ext cx="56612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Acknowledgement 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1915180"/>
            <a:ext cx="79248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MoE, DSHE, NCTB &amp; A2I respective of officials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93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40057" y="838200"/>
            <a:ext cx="492551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 You All</a:t>
            </a:r>
            <a:endParaRPr lang="en-US" sz="6600" b="1" cap="none" spc="0" dirty="0">
              <a:ln w="11430"/>
              <a:solidFill>
                <a:srgbClr val="FF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927" y="1828800"/>
            <a:ext cx="3563776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26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1" y="1905000"/>
            <a:ext cx="8077199" cy="2971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Note for the honourable teachers:</a:t>
            </a:r>
          </a:p>
          <a:p>
            <a:pPr algn="ctr"/>
            <a:r>
              <a:rPr lang="en-US" sz="2800" b="1" dirty="0">
                <a:solidFill>
                  <a:srgbClr val="00B050"/>
                </a:solidFill>
              </a:rPr>
              <a:t>The subject teachers are requested to read the notes given below the slides.</a:t>
            </a:r>
            <a:endParaRPr lang="en-US" sz="2800" b="1" dirty="0">
              <a:solidFill>
                <a:schemeClr val="tx1"/>
              </a:solidFill>
            </a:endParaRP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Notes are given bellow the slide no. </a:t>
            </a:r>
            <a:r>
              <a:rPr lang="en-US" sz="2800" b="1" dirty="0" smtClean="0">
                <a:solidFill>
                  <a:schemeClr val="tx1"/>
                </a:solidFill>
              </a:rPr>
              <a:t>8, 10</a:t>
            </a:r>
            <a:r>
              <a:rPr lang="en-US" sz="2800" b="1" dirty="0">
                <a:solidFill>
                  <a:schemeClr val="tx1"/>
                </a:solidFill>
              </a:rPr>
              <a:t>, 13 and </a:t>
            </a:r>
            <a:r>
              <a:rPr lang="en-US" sz="2800" b="1" dirty="0" smtClean="0">
                <a:solidFill>
                  <a:schemeClr val="tx1"/>
                </a:solidFill>
              </a:rPr>
              <a:t>14.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04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3703" y="76200"/>
            <a:ext cx="8544690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0160">
                  <a:noFill/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Can you match the subjects with the verbs?</a:t>
            </a:r>
            <a:endParaRPr lang="en-US" sz="3600" b="1" dirty="0">
              <a:ln w="10160">
                <a:noFill/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066800"/>
            <a:ext cx="1371600" cy="92333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en-US" sz="5400" b="1" cap="none" spc="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59782" y="1066800"/>
            <a:ext cx="1350818" cy="92333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>
                  <a:solidFill>
                    <a:srgbClr val="FF0066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</a:t>
            </a:r>
            <a:endParaRPr lang="en-US" sz="5400" b="1" cap="none" spc="0" dirty="0">
              <a:ln w="11430">
                <a:solidFill>
                  <a:srgbClr val="FF0066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2169320"/>
            <a:ext cx="1371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en-US" sz="5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5356785"/>
            <a:ext cx="1371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It</a:t>
            </a:r>
            <a:endParaRPr lang="en-US" sz="5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3130282"/>
            <a:ext cx="1371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He</a:t>
            </a:r>
            <a:endParaRPr lang="en-US" sz="5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4221705"/>
            <a:ext cx="18634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They</a:t>
            </a:r>
            <a:endParaRPr lang="en-US" sz="5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65818" y="2123751"/>
            <a:ext cx="1371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are</a:t>
            </a:r>
            <a:endParaRPr lang="en-US" sz="5400" b="1" cap="none" spc="0" dirty="0">
              <a:ln w="11430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47407" y="5145110"/>
            <a:ext cx="179179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reads</a:t>
            </a:r>
            <a:endParaRPr lang="en-US" sz="5400" b="1" cap="none" spc="0" dirty="0">
              <a:ln w="11430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98823" y="4221705"/>
            <a:ext cx="1371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is</a:t>
            </a:r>
            <a:endParaRPr lang="en-US" sz="5400" b="1" cap="none" spc="0" dirty="0">
              <a:ln w="11430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128163" y="3091731"/>
            <a:ext cx="1371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am</a:t>
            </a:r>
            <a:endParaRPr lang="en-US" sz="5400" b="1" cap="none" spc="0" dirty="0">
              <a:ln w="11430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047212" y="2743200"/>
            <a:ext cx="6344188" cy="8487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10" idx="1"/>
          </p:cNvCxnSpPr>
          <p:nvPr/>
        </p:nvCxnSpPr>
        <p:spPr>
          <a:xfrm>
            <a:off x="1572584" y="3733800"/>
            <a:ext cx="5474823" cy="18729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956954" y="2743200"/>
            <a:ext cx="5302828" cy="2209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1271154" y="4683370"/>
            <a:ext cx="6120246" cy="12602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524000" y="3711713"/>
            <a:ext cx="5867400" cy="9364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027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32463" y="2133600"/>
            <a:ext cx="57912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Subject Verb Agreement</a:t>
            </a:r>
            <a:endParaRPr lang="en-US" sz="4800" b="1" cap="none" spc="0" dirty="0">
              <a:ln w="11430"/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98190" y="769203"/>
            <a:ext cx="465242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Today our topic is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400" y="4132842"/>
            <a:ext cx="571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smtClean="0">
                <a:solidFill>
                  <a:srgbClr val="0070C0"/>
                </a:solidFill>
              </a:rPr>
              <a:t>(Right form of verbs)</a:t>
            </a:r>
            <a:endParaRPr lang="en-US" sz="48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10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447800" y="648998"/>
            <a:ext cx="5943600" cy="1228725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E7318C"/>
                </a:solidFill>
                <a:latin typeface="+mj-lt"/>
              </a:rPr>
              <a:t>Learning Outcomes-</a:t>
            </a:r>
            <a:endParaRPr lang="en-US" sz="3600" b="1" dirty="0">
              <a:solidFill>
                <a:srgbClr val="E7318C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2362200"/>
            <a:ext cx="79247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After the lesson the students will be able to –</a:t>
            </a:r>
          </a:p>
          <a:p>
            <a:endParaRPr lang="en-US" sz="3200" b="1" dirty="0"/>
          </a:p>
          <a:p>
            <a:r>
              <a:rPr lang="en-US" sz="3200" b="1" dirty="0" smtClean="0"/>
              <a:t> </a:t>
            </a:r>
            <a:r>
              <a:rPr lang="en-US" sz="3200" b="1" dirty="0"/>
              <a:t>C</a:t>
            </a:r>
            <a:r>
              <a:rPr lang="en-US" sz="3200" b="1" dirty="0" smtClean="0"/>
              <a:t>hoose the correct answer with right form of the verbs.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50969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352800" y="3385342"/>
            <a:ext cx="548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The Taj Mahal </a:t>
            </a:r>
            <a:r>
              <a:rPr lang="en-US" sz="3200" b="1" i="1" dirty="0" smtClean="0">
                <a:solidFill>
                  <a:srgbClr val="C00000"/>
                </a:solidFill>
              </a:rPr>
              <a:t>looks/look</a:t>
            </a:r>
            <a:r>
              <a:rPr lang="en-US" sz="3200" b="1" dirty="0" smtClean="0"/>
              <a:t> very beautiful.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6200" y="5247382"/>
            <a:ext cx="8991600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Verb will be according to the number of the subject. If</a:t>
            </a:r>
            <a:r>
              <a:rPr lang="bn-BD" sz="32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</a:t>
            </a:r>
            <a:r>
              <a:rPr lang="bn-BD" sz="32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singular, verb will be singular.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69"/>
          <a:stretch/>
        </p:blipFill>
        <p:spPr>
          <a:xfrm>
            <a:off x="290945" y="3048000"/>
            <a:ext cx="2833255" cy="1891872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3" name="Straight Connector 12"/>
          <p:cNvCxnSpPr/>
          <p:nvPr/>
        </p:nvCxnSpPr>
        <p:spPr>
          <a:xfrm>
            <a:off x="6906491" y="3695351"/>
            <a:ext cx="80010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429000" y="868740"/>
            <a:ext cx="56872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The National Memorial </a:t>
            </a:r>
            <a:r>
              <a:rPr lang="en-US" sz="3200" b="1" dirty="0" smtClean="0">
                <a:solidFill>
                  <a:srgbClr val="C00000"/>
                </a:solidFill>
              </a:rPr>
              <a:t>is/are</a:t>
            </a:r>
            <a:r>
              <a:rPr lang="en-US" sz="3200" b="1" dirty="0" smtClean="0"/>
              <a:t> </a:t>
            </a:r>
            <a:r>
              <a:rPr lang="en-US" sz="3200" b="1" dirty="0"/>
              <a:t>one of the </a:t>
            </a:r>
            <a:r>
              <a:rPr lang="en-US" sz="3200" b="1" dirty="0" smtClean="0"/>
              <a:t>greatest monuments </a:t>
            </a:r>
            <a:r>
              <a:rPr lang="en-US" sz="3200" b="1" dirty="0"/>
              <a:t>in the history </a:t>
            </a:r>
            <a:r>
              <a:rPr lang="en-US" sz="3200" b="1" dirty="0" smtClean="0"/>
              <a:t>of Bangladesh</a:t>
            </a:r>
            <a:r>
              <a:rPr lang="en-US" sz="3200" b="1" dirty="0"/>
              <a:t>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40822" y="-76200"/>
            <a:ext cx="7188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 Can you choose the correct verb?</a:t>
            </a:r>
            <a:endParaRPr lang="en-US" sz="3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72" y="762000"/>
            <a:ext cx="2864428" cy="214832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Freeform 4"/>
          <p:cNvSpPr/>
          <p:nvPr/>
        </p:nvSpPr>
        <p:spPr>
          <a:xfrm>
            <a:off x="6096000" y="3124200"/>
            <a:ext cx="415636" cy="424829"/>
          </a:xfrm>
          <a:custGeom>
            <a:avLst/>
            <a:gdLst>
              <a:gd name="connsiteX0" fmla="*/ 0 w 415636"/>
              <a:gd name="connsiteY0" fmla="*/ 286283 h 424829"/>
              <a:gd name="connsiteX1" fmla="*/ 263236 w 415636"/>
              <a:gd name="connsiteY1" fmla="*/ 424829 h 424829"/>
              <a:gd name="connsiteX2" fmla="*/ 263236 w 415636"/>
              <a:gd name="connsiteY2" fmla="*/ 424829 h 424829"/>
              <a:gd name="connsiteX3" fmla="*/ 401781 w 415636"/>
              <a:gd name="connsiteY3" fmla="*/ 23047 h 424829"/>
              <a:gd name="connsiteX4" fmla="*/ 401781 w 415636"/>
              <a:gd name="connsiteY4" fmla="*/ 50756 h 424829"/>
              <a:gd name="connsiteX5" fmla="*/ 415636 w 415636"/>
              <a:gd name="connsiteY5" fmla="*/ 64611 h 424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636" h="424829">
                <a:moveTo>
                  <a:pt x="0" y="286283"/>
                </a:moveTo>
                <a:lnTo>
                  <a:pt x="263236" y="424829"/>
                </a:lnTo>
                <a:lnTo>
                  <a:pt x="263236" y="424829"/>
                </a:lnTo>
                <a:cubicBezTo>
                  <a:pt x="286327" y="357866"/>
                  <a:pt x="378690" y="85392"/>
                  <a:pt x="401781" y="23047"/>
                </a:cubicBezTo>
                <a:cubicBezTo>
                  <a:pt x="424872" y="-39298"/>
                  <a:pt x="399472" y="43829"/>
                  <a:pt x="401781" y="50756"/>
                </a:cubicBezTo>
                <a:cubicBezTo>
                  <a:pt x="404090" y="57683"/>
                  <a:pt x="409863" y="61147"/>
                  <a:pt x="415636" y="64611"/>
                </a:cubicBezTo>
              </a:path>
            </a:pathLst>
          </a:cu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7924800" y="1219200"/>
            <a:ext cx="68580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>
            <a:off x="7391400" y="533400"/>
            <a:ext cx="415636" cy="424829"/>
          </a:xfrm>
          <a:custGeom>
            <a:avLst/>
            <a:gdLst>
              <a:gd name="connsiteX0" fmla="*/ 0 w 415636"/>
              <a:gd name="connsiteY0" fmla="*/ 286283 h 424829"/>
              <a:gd name="connsiteX1" fmla="*/ 263236 w 415636"/>
              <a:gd name="connsiteY1" fmla="*/ 424829 h 424829"/>
              <a:gd name="connsiteX2" fmla="*/ 263236 w 415636"/>
              <a:gd name="connsiteY2" fmla="*/ 424829 h 424829"/>
              <a:gd name="connsiteX3" fmla="*/ 401781 w 415636"/>
              <a:gd name="connsiteY3" fmla="*/ 23047 h 424829"/>
              <a:gd name="connsiteX4" fmla="*/ 401781 w 415636"/>
              <a:gd name="connsiteY4" fmla="*/ 50756 h 424829"/>
              <a:gd name="connsiteX5" fmla="*/ 415636 w 415636"/>
              <a:gd name="connsiteY5" fmla="*/ 64611 h 424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636" h="424829">
                <a:moveTo>
                  <a:pt x="0" y="286283"/>
                </a:moveTo>
                <a:lnTo>
                  <a:pt x="263236" y="424829"/>
                </a:lnTo>
                <a:lnTo>
                  <a:pt x="263236" y="424829"/>
                </a:lnTo>
                <a:cubicBezTo>
                  <a:pt x="286327" y="357866"/>
                  <a:pt x="378690" y="85392"/>
                  <a:pt x="401781" y="23047"/>
                </a:cubicBezTo>
                <a:cubicBezTo>
                  <a:pt x="424872" y="-39298"/>
                  <a:pt x="399472" y="43829"/>
                  <a:pt x="401781" y="50756"/>
                </a:cubicBezTo>
                <a:cubicBezTo>
                  <a:pt x="404090" y="57683"/>
                  <a:pt x="409863" y="61147"/>
                  <a:pt x="415636" y="64611"/>
                </a:cubicBezTo>
              </a:path>
            </a:pathLst>
          </a:cu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77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/>
      <p:bldP spid="5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270430" y="1233055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The cheetahs </a:t>
            </a:r>
            <a:r>
              <a:rPr lang="en-US" sz="3600" b="1" i="1" dirty="0" smtClean="0">
                <a:solidFill>
                  <a:srgbClr val="C00000"/>
                </a:solidFill>
              </a:rPr>
              <a:t>is/are</a:t>
            </a:r>
            <a:r>
              <a:rPr lang="en-US" sz="3600" b="1" dirty="0" smtClean="0"/>
              <a:t> running.</a:t>
            </a:r>
            <a:endParaRPr lang="en-US" sz="3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02"/>
          <a:stretch/>
        </p:blipFill>
        <p:spPr>
          <a:xfrm>
            <a:off x="378864" y="874931"/>
            <a:ext cx="2822293" cy="2133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3201157" y="3886200"/>
            <a:ext cx="5866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The flower </a:t>
            </a:r>
            <a:r>
              <a:rPr lang="en-US" sz="3600" b="1" dirty="0" smtClean="0">
                <a:solidFill>
                  <a:srgbClr val="C00000"/>
                </a:solidFill>
              </a:rPr>
              <a:t>is/</a:t>
            </a:r>
            <a:r>
              <a:rPr lang="en-US" sz="3600" b="1" i="1" dirty="0" smtClean="0">
                <a:solidFill>
                  <a:srgbClr val="C00000"/>
                </a:solidFill>
              </a:rPr>
              <a:t>are</a:t>
            </a:r>
            <a:r>
              <a:rPr lang="en-US" sz="3600" b="1" dirty="0" smtClean="0"/>
              <a:t> blooming.</a:t>
            </a:r>
            <a:endParaRPr lang="en-US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10" y="3008531"/>
            <a:ext cx="1410390" cy="203034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91811" y="5323582"/>
            <a:ext cx="8686800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Verb will be according to the number of the subject. If</a:t>
            </a:r>
            <a:r>
              <a:rPr lang="bn-BD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</a:t>
            </a:r>
            <a:r>
              <a:rPr lang="bn-BD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plural,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verb will be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plural.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5943978" y="1600200"/>
            <a:ext cx="38062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5" name="Freeform 14"/>
          <p:cNvSpPr/>
          <p:nvPr/>
        </p:nvSpPr>
        <p:spPr>
          <a:xfrm>
            <a:off x="6598985" y="955964"/>
            <a:ext cx="415636" cy="424829"/>
          </a:xfrm>
          <a:custGeom>
            <a:avLst/>
            <a:gdLst>
              <a:gd name="connsiteX0" fmla="*/ 0 w 415636"/>
              <a:gd name="connsiteY0" fmla="*/ 286283 h 424829"/>
              <a:gd name="connsiteX1" fmla="*/ 263236 w 415636"/>
              <a:gd name="connsiteY1" fmla="*/ 424829 h 424829"/>
              <a:gd name="connsiteX2" fmla="*/ 263236 w 415636"/>
              <a:gd name="connsiteY2" fmla="*/ 424829 h 424829"/>
              <a:gd name="connsiteX3" fmla="*/ 401781 w 415636"/>
              <a:gd name="connsiteY3" fmla="*/ 23047 h 424829"/>
              <a:gd name="connsiteX4" fmla="*/ 401781 w 415636"/>
              <a:gd name="connsiteY4" fmla="*/ 50756 h 424829"/>
              <a:gd name="connsiteX5" fmla="*/ 415636 w 415636"/>
              <a:gd name="connsiteY5" fmla="*/ 64611 h 424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636" h="424829">
                <a:moveTo>
                  <a:pt x="0" y="286283"/>
                </a:moveTo>
                <a:lnTo>
                  <a:pt x="263236" y="424829"/>
                </a:lnTo>
                <a:lnTo>
                  <a:pt x="263236" y="424829"/>
                </a:lnTo>
                <a:cubicBezTo>
                  <a:pt x="286327" y="357866"/>
                  <a:pt x="378690" y="85392"/>
                  <a:pt x="401781" y="23047"/>
                </a:cubicBezTo>
                <a:cubicBezTo>
                  <a:pt x="424872" y="-39298"/>
                  <a:pt x="399472" y="43829"/>
                  <a:pt x="401781" y="50756"/>
                </a:cubicBezTo>
                <a:cubicBezTo>
                  <a:pt x="404090" y="57683"/>
                  <a:pt x="409863" y="61147"/>
                  <a:pt x="415636" y="64611"/>
                </a:cubicBezTo>
              </a:path>
            </a:pathLst>
          </a:cu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5410200" y="4267200"/>
            <a:ext cx="34290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7" name="Freeform 16"/>
          <p:cNvSpPr/>
          <p:nvPr/>
        </p:nvSpPr>
        <p:spPr>
          <a:xfrm>
            <a:off x="5996312" y="3640437"/>
            <a:ext cx="415636" cy="424829"/>
          </a:xfrm>
          <a:custGeom>
            <a:avLst/>
            <a:gdLst>
              <a:gd name="connsiteX0" fmla="*/ 0 w 415636"/>
              <a:gd name="connsiteY0" fmla="*/ 286283 h 424829"/>
              <a:gd name="connsiteX1" fmla="*/ 263236 w 415636"/>
              <a:gd name="connsiteY1" fmla="*/ 424829 h 424829"/>
              <a:gd name="connsiteX2" fmla="*/ 263236 w 415636"/>
              <a:gd name="connsiteY2" fmla="*/ 424829 h 424829"/>
              <a:gd name="connsiteX3" fmla="*/ 401781 w 415636"/>
              <a:gd name="connsiteY3" fmla="*/ 23047 h 424829"/>
              <a:gd name="connsiteX4" fmla="*/ 401781 w 415636"/>
              <a:gd name="connsiteY4" fmla="*/ 50756 h 424829"/>
              <a:gd name="connsiteX5" fmla="*/ 415636 w 415636"/>
              <a:gd name="connsiteY5" fmla="*/ 64611 h 424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636" h="424829">
                <a:moveTo>
                  <a:pt x="0" y="286283"/>
                </a:moveTo>
                <a:lnTo>
                  <a:pt x="263236" y="424829"/>
                </a:lnTo>
                <a:lnTo>
                  <a:pt x="263236" y="424829"/>
                </a:lnTo>
                <a:cubicBezTo>
                  <a:pt x="286327" y="357866"/>
                  <a:pt x="378690" y="85392"/>
                  <a:pt x="401781" y="23047"/>
                </a:cubicBezTo>
                <a:cubicBezTo>
                  <a:pt x="424872" y="-39298"/>
                  <a:pt x="399472" y="43829"/>
                  <a:pt x="401781" y="50756"/>
                </a:cubicBezTo>
                <a:cubicBezTo>
                  <a:pt x="404090" y="57683"/>
                  <a:pt x="409863" y="61147"/>
                  <a:pt x="415636" y="64611"/>
                </a:cubicBezTo>
              </a:path>
            </a:pathLst>
          </a:cu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040822" y="152400"/>
            <a:ext cx="7188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 Choose the correct verbs.</a:t>
            </a:r>
            <a:endParaRPr lang="en-US" sz="3600" b="1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050095"/>
            <a:ext cx="1410390" cy="203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806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 animBg="1"/>
      <p:bldP spid="15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737289"/>
            <a:ext cx="8458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Fire 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is/are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most common serious hazard that one 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face/faces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3" b="6666"/>
          <a:stretch/>
        </p:blipFill>
        <p:spPr>
          <a:xfrm>
            <a:off x="4572000" y="1143000"/>
            <a:ext cx="3267229" cy="2133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990600"/>
            <a:ext cx="2362200" cy="2362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000" y="5029200"/>
            <a:ext cx="8610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Fire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extinguishers 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is/are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active fire protection devices used to extinguish or control small fires.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40822" y="191869"/>
            <a:ext cx="7188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 Choose the correct verbs.</a:t>
            </a:r>
            <a:endParaRPr lang="en-US" sz="36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63" y="990600"/>
            <a:ext cx="2362200" cy="236220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981200" y="4114800"/>
            <a:ext cx="68580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Freeform 10"/>
          <p:cNvSpPr/>
          <p:nvPr/>
        </p:nvSpPr>
        <p:spPr>
          <a:xfrm>
            <a:off x="1524000" y="3429000"/>
            <a:ext cx="415636" cy="424829"/>
          </a:xfrm>
          <a:custGeom>
            <a:avLst/>
            <a:gdLst>
              <a:gd name="connsiteX0" fmla="*/ 0 w 415636"/>
              <a:gd name="connsiteY0" fmla="*/ 286283 h 424829"/>
              <a:gd name="connsiteX1" fmla="*/ 263236 w 415636"/>
              <a:gd name="connsiteY1" fmla="*/ 424829 h 424829"/>
              <a:gd name="connsiteX2" fmla="*/ 263236 w 415636"/>
              <a:gd name="connsiteY2" fmla="*/ 424829 h 424829"/>
              <a:gd name="connsiteX3" fmla="*/ 401781 w 415636"/>
              <a:gd name="connsiteY3" fmla="*/ 23047 h 424829"/>
              <a:gd name="connsiteX4" fmla="*/ 401781 w 415636"/>
              <a:gd name="connsiteY4" fmla="*/ 50756 h 424829"/>
              <a:gd name="connsiteX5" fmla="*/ 415636 w 415636"/>
              <a:gd name="connsiteY5" fmla="*/ 64611 h 424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636" h="424829">
                <a:moveTo>
                  <a:pt x="0" y="286283"/>
                </a:moveTo>
                <a:lnTo>
                  <a:pt x="263236" y="424829"/>
                </a:lnTo>
                <a:lnTo>
                  <a:pt x="263236" y="424829"/>
                </a:lnTo>
                <a:cubicBezTo>
                  <a:pt x="286327" y="357866"/>
                  <a:pt x="378690" y="85392"/>
                  <a:pt x="401781" y="23047"/>
                </a:cubicBezTo>
                <a:cubicBezTo>
                  <a:pt x="424872" y="-39298"/>
                  <a:pt x="399472" y="43829"/>
                  <a:pt x="401781" y="50756"/>
                </a:cubicBezTo>
                <a:cubicBezTo>
                  <a:pt x="404090" y="57683"/>
                  <a:pt x="409863" y="61147"/>
                  <a:pt x="415636" y="64611"/>
                </a:cubicBezTo>
              </a:path>
            </a:pathLst>
          </a:cu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1981200" y="4564941"/>
            <a:ext cx="68580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Freeform 12"/>
          <p:cNvSpPr/>
          <p:nvPr/>
        </p:nvSpPr>
        <p:spPr>
          <a:xfrm>
            <a:off x="3127663" y="4117065"/>
            <a:ext cx="415636" cy="424829"/>
          </a:xfrm>
          <a:custGeom>
            <a:avLst/>
            <a:gdLst>
              <a:gd name="connsiteX0" fmla="*/ 0 w 415636"/>
              <a:gd name="connsiteY0" fmla="*/ 286283 h 424829"/>
              <a:gd name="connsiteX1" fmla="*/ 263236 w 415636"/>
              <a:gd name="connsiteY1" fmla="*/ 424829 h 424829"/>
              <a:gd name="connsiteX2" fmla="*/ 263236 w 415636"/>
              <a:gd name="connsiteY2" fmla="*/ 424829 h 424829"/>
              <a:gd name="connsiteX3" fmla="*/ 401781 w 415636"/>
              <a:gd name="connsiteY3" fmla="*/ 23047 h 424829"/>
              <a:gd name="connsiteX4" fmla="*/ 401781 w 415636"/>
              <a:gd name="connsiteY4" fmla="*/ 50756 h 424829"/>
              <a:gd name="connsiteX5" fmla="*/ 415636 w 415636"/>
              <a:gd name="connsiteY5" fmla="*/ 64611 h 424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636" h="424829">
                <a:moveTo>
                  <a:pt x="0" y="286283"/>
                </a:moveTo>
                <a:lnTo>
                  <a:pt x="263236" y="424829"/>
                </a:lnTo>
                <a:lnTo>
                  <a:pt x="263236" y="424829"/>
                </a:lnTo>
                <a:cubicBezTo>
                  <a:pt x="286327" y="357866"/>
                  <a:pt x="378690" y="85392"/>
                  <a:pt x="401781" y="23047"/>
                </a:cubicBezTo>
                <a:cubicBezTo>
                  <a:pt x="424872" y="-39298"/>
                  <a:pt x="399472" y="43829"/>
                  <a:pt x="401781" y="50756"/>
                </a:cubicBezTo>
                <a:cubicBezTo>
                  <a:pt x="404090" y="57683"/>
                  <a:pt x="409863" y="61147"/>
                  <a:pt x="415636" y="64611"/>
                </a:cubicBezTo>
              </a:path>
            </a:pathLst>
          </a:cu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4038600" y="5334000"/>
            <a:ext cx="38100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5" name="Freeform 14"/>
          <p:cNvSpPr/>
          <p:nvPr/>
        </p:nvSpPr>
        <p:spPr>
          <a:xfrm>
            <a:off x="4610100" y="4802918"/>
            <a:ext cx="415636" cy="424829"/>
          </a:xfrm>
          <a:custGeom>
            <a:avLst/>
            <a:gdLst>
              <a:gd name="connsiteX0" fmla="*/ 0 w 415636"/>
              <a:gd name="connsiteY0" fmla="*/ 286283 h 424829"/>
              <a:gd name="connsiteX1" fmla="*/ 263236 w 415636"/>
              <a:gd name="connsiteY1" fmla="*/ 424829 h 424829"/>
              <a:gd name="connsiteX2" fmla="*/ 263236 w 415636"/>
              <a:gd name="connsiteY2" fmla="*/ 424829 h 424829"/>
              <a:gd name="connsiteX3" fmla="*/ 401781 w 415636"/>
              <a:gd name="connsiteY3" fmla="*/ 23047 h 424829"/>
              <a:gd name="connsiteX4" fmla="*/ 401781 w 415636"/>
              <a:gd name="connsiteY4" fmla="*/ 50756 h 424829"/>
              <a:gd name="connsiteX5" fmla="*/ 415636 w 415636"/>
              <a:gd name="connsiteY5" fmla="*/ 64611 h 424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636" h="424829">
                <a:moveTo>
                  <a:pt x="0" y="286283"/>
                </a:moveTo>
                <a:lnTo>
                  <a:pt x="263236" y="424829"/>
                </a:lnTo>
                <a:lnTo>
                  <a:pt x="263236" y="424829"/>
                </a:lnTo>
                <a:cubicBezTo>
                  <a:pt x="286327" y="357866"/>
                  <a:pt x="378690" y="85392"/>
                  <a:pt x="401781" y="23047"/>
                </a:cubicBezTo>
                <a:cubicBezTo>
                  <a:pt x="424872" y="-39298"/>
                  <a:pt x="399472" y="43829"/>
                  <a:pt x="401781" y="50756"/>
                </a:cubicBezTo>
                <a:cubicBezTo>
                  <a:pt x="404090" y="57683"/>
                  <a:pt x="409863" y="61147"/>
                  <a:pt x="415636" y="64611"/>
                </a:cubicBezTo>
              </a:path>
            </a:pathLst>
          </a:cu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46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1" grpId="0" animBg="1"/>
      <p:bldP spid="13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775437"/>
            <a:ext cx="2829791" cy="188488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581399" y="1117714"/>
            <a:ext cx="53478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The colour of  his eyes 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is/are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blue.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70564" y="3352800"/>
            <a:ext cx="54586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The colours of  rainbow  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attracts/attract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us.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4246418" y="1690083"/>
            <a:ext cx="177338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40822" y="-36731"/>
            <a:ext cx="7188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Can you choose the correct verb?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28" b="15475"/>
          <a:stretch/>
        </p:blipFill>
        <p:spPr>
          <a:xfrm>
            <a:off x="290944" y="2819400"/>
            <a:ext cx="2881747" cy="2017615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2" name="Straight Connector 11"/>
          <p:cNvCxnSpPr/>
          <p:nvPr/>
        </p:nvCxnSpPr>
        <p:spPr>
          <a:xfrm>
            <a:off x="4114800" y="2057400"/>
            <a:ext cx="68580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>
            <a:off x="3657600" y="1403971"/>
            <a:ext cx="415636" cy="424829"/>
          </a:xfrm>
          <a:custGeom>
            <a:avLst/>
            <a:gdLst>
              <a:gd name="connsiteX0" fmla="*/ 0 w 415636"/>
              <a:gd name="connsiteY0" fmla="*/ 286283 h 424829"/>
              <a:gd name="connsiteX1" fmla="*/ 263236 w 415636"/>
              <a:gd name="connsiteY1" fmla="*/ 424829 h 424829"/>
              <a:gd name="connsiteX2" fmla="*/ 263236 w 415636"/>
              <a:gd name="connsiteY2" fmla="*/ 424829 h 424829"/>
              <a:gd name="connsiteX3" fmla="*/ 401781 w 415636"/>
              <a:gd name="connsiteY3" fmla="*/ 23047 h 424829"/>
              <a:gd name="connsiteX4" fmla="*/ 401781 w 415636"/>
              <a:gd name="connsiteY4" fmla="*/ 50756 h 424829"/>
              <a:gd name="connsiteX5" fmla="*/ 415636 w 415636"/>
              <a:gd name="connsiteY5" fmla="*/ 64611 h 424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636" h="424829">
                <a:moveTo>
                  <a:pt x="0" y="286283"/>
                </a:moveTo>
                <a:lnTo>
                  <a:pt x="263236" y="424829"/>
                </a:lnTo>
                <a:lnTo>
                  <a:pt x="263236" y="424829"/>
                </a:lnTo>
                <a:cubicBezTo>
                  <a:pt x="286327" y="357866"/>
                  <a:pt x="378690" y="85392"/>
                  <a:pt x="401781" y="23047"/>
                </a:cubicBezTo>
                <a:cubicBezTo>
                  <a:pt x="424872" y="-39298"/>
                  <a:pt x="399472" y="43829"/>
                  <a:pt x="401781" y="50756"/>
                </a:cubicBezTo>
                <a:cubicBezTo>
                  <a:pt x="404090" y="57683"/>
                  <a:pt x="409863" y="61147"/>
                  <a:pt x="415636" y="64611"/>
                </a:cubicBezTo>
              </a:path>
            </a:pathLst>
          </a:cu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3581399" y="4239491"/>
            <a:ext cx="1371601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Freeform 15"/>
          <p:cNvSpPr/>
          <p:nvPr/>
        </p:nvSpPr>
        <p:spPr>
          <a:xfrm>
            <a:off x="5555672" y="3740549"/>
            <a:ext cx="415636" cy="424829"/>
          </a:xfrm>
          <a:custGeom>
            <a:avLst/>
            <a:gdLst>
              <a:gd name="connsiteX0" fmla="*/ 0 w 415636"/>
              <a:gd name="connsiteY0" fmla="*/ 286283 h 424829"/>
              <a:gd name="connsiteX1" fmla="*/ 263236 w 415636"/>
              <a:gd name="connsiteY1" fmla="*/ 424829 h 424829"/>
              <a:gd name="connsiteX2" fmla="*/ 263236 w 415636"/>
              <a:gd name="connsiteY2" fmla="*/ 424829 h 424829"/>
              <a:gd name="connsiteX3" fmla="*/ 401781 w 415636"/>
              <a:gd name="connsiteY3" fmla="*/ 23047 h 424829"/>
              <a:gd name="connsiteX4" fmla="*/ 401781 w 415636"/>
              <a:gd name="connsiteY4" fmla="*/ 50756 h 424829"/>
              <a:gd name="connsiteX5" fmla="*/ 415636 w 415636"/>
              <a:gd name="connsiteY5" fmla="*/ 64611 h 424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636" h="424829">
                <a:moveTo>
                  <a:pt x="0" y="286283"/>
                </a:moveTo>
                <a:lnTo>
                  <a:pt x="263236" y="424829"/>
                </a:lnTo>
                <a:lnTo>
                  <a:pt x="263236" y="424829"/>
                </a:lnTo>
                <a:cubicBezTo>
                  <a:pt x="286327" y="357866"/>
                  <a:pt x="378690" y="85392"/>
                  <a:pt x="401781" y="23047"/>
                </a:cubicBezTo>
                <a:cubicBezTo>
                  <a:pt x="424872" y="-39298"/>
                  <a:pt x="399472" y="43829"/>
                  <a:pt x="401781" y="50756"/>
                </a:cubicBezTo>
                <a:cubicBezTo>
                  <a:pt x="404090" y="57683"/>
                  <a:pt x="409863" y="61147"/>
                  <a:pt x="415636" y="64611"/>
                </a:cubicBezTo>
              </a:path>
            </a:pathLst>
          </a:cu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4114800" y="3886200"/>
            <a:ext cx="205740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35973" y="4879336"/>
            <a:ext cx="8686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Sometimes subject becomes parted from verb by prepositional phrase. But the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prepositional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phrase does not have any effect on the</a:t>
            </a:r>
            <a:r>
              <a:rPr lang="bn-BD" sz="2800" b="1" dirty="0" smtClean="0">
                <a:latin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subject. Verb will be according to the real</a:t>
            </a:r>
            <a:r>
              <a:rPr lang="bn-BD" sz="2800" b="1" dirty="0" smtClean="0">
                <a:latin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subject.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19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4" grpId="0" animBg="1"/>
      <p:bldP spid="16" grpId="0" animBg="1"/>
      <p:bldP spid="21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1546</TotalTime>
  <Words>726</Words>
  <Application>Microsoft Office PowerPoint</Application>
  <PresentationFormat>On-screen Show (4:3)</PresentationFormat>
  <Paragraphs>98</Paragraphs>
  <Slides>16</Slides>
  <Notes>7</Notes>
  <HiddenSlides>2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NewsPrint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User</cp:lastModifiedBy>
  <cp:revision>214</cp:revision>
  <dcterms:created xsi:type="dcterms:W3CDTF">2006-08-16T00:00:00Z</dcterms:created>
  <dcterms:modified xsi:type="dcterms:W3CDTF">2016-08-29T06:05:22Z</dcterms:modified>
</cp:coreProperties>
</file>